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85" r:id="rId4"/>
    <p:sldId id="286" r:id="rId5"/>
    <p:sldId id="296" r:id="rId6"/>
    <p:sldId id="312" r:id="rId7"/>
    <p:sldId id="313" r:id="rId8"/>
    <p:sldId id="311" r:id="rId9"/>
    <p:sldId id="308" r:id="rId10"/>
    <p:sldId id="309" r:id="rId11"/>
    <p:sldId id="310" r:id="rId12"/>
    <p:sldId id="307" r:id="rId13"/>
    <p:sldId id="306" r:id="rId14"/>
    <p:sldId id="305" r:id="rId15"/>
    <p:sldId id="300" r:id="rId16"/>
    <p:sldId id="304" r:id="rId17"/>
    <p:sldId id="303" r:id="rId18"/>
    <p:sldId id="302" r:id="rId19"/>
    <p:sldId id="301" r:id="rId20"/>
    <p:sldId id="299" r:id="rId21"/>
    <p:sldId id="297" r:id="rId22"/>
    <p:sldId id="298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791095-E0BF-4E1D-AC41-4607960E8AE8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C197D8-9B94-4DC3-9685-2454FA8D4C7A}">
      <dgm:prSet phldrT="[Text]" custT="1"/>
      <dgm:spPr>
        <a:solidFill>
          <a:schemeClr val="bg2">
            <a:lumMod val="20000"/>
            <a:lumOff val="80000"/>
          </a:schemeClr>
        </a:solidFill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ATF Cladding Concepts</a:t>
          </a:r>
        </a:p>
      </dgm:t>
    </dgm:pt>
    <dgm:pt modelId="{437AE8FC-4884-48A8-A125-BE3ACA1AE788}" type="parTrans" cxnId="{9E8B7A56-F1B3-4EE6-B603-0C7869EBB54A}">
      <dgm:prSet/>
      <dgm:spPr/>
      <dgm:t>
        <a:bodyPr/>
        <a:lstStyle/>
        <a:p>
          <a:endParaRPr lang="en-US"/>
        </a:p>
      </dgm:t>
    </dgm:pt>
    <dgm:pt modelId="{656B84DE-3DC2-4F4C-8094-44AA5D94F597}" type="sibTrans" cxnId="{9E8B7A56-F1B3-4EE6-B603-0C7869EBB54A}">
      <dgm:prSet/>
      <dgm:spPr/>
      <dgm:t>
        <a:bodyPr/>
        <a:lstStyle/>
        <a:p>
          <a:endParaRPr lang="en-US"/>
        </a:p>
      </dgm:t>
    </dgm:pt>
    <dgm:pt modelId="{954CBD35-FA66-48F9-9F92-1540C4465A64}">
      <dgm:prSet phldrT="[Text]" custT="1"/>
      <dgm:spPr/>
      <dgm:t>
        <a:bodyPr/>
        <a:lstStyle/>
        <a:p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SiC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4F7F78-BA85-4D94-A2B7-8B3C6BB43C87}" type="parTrans" cxnId="{3E54A2EF-EB7A-4A9F-83C8-90DAAE3645DE}">
      <dgm:prSet/>
      <dgm:spPr/>
      <dgm:t>
        <a:bodyPr/>
        <a:lstStyle/>
        <a:p>
          <a:endParaRPr lang="en-US"/>
        </a:p>
      </dgm:t>
    </dgm:pt>
    <dgm:pt modelId="{182B8C53-FCF1-4BFF-A816-DC1E64761EF8}" type="sibTrans" cxnId="{3E54A2EF-EB7A-4A9F-83C8-90DAAE3645DE}">
      <dgm:prSet/>
      <dgm:spPr/>
      <dgm:t>
        <a:bodyPr/>
        <a:lstStyle/>
        <a:p>
          <a:endParaRPr lang="en-US"/>
        </a:p>
      </dgm:t>
    </dgm:pt>
    <dgm:pt modelId="{D675F797-EE9D-4F10-8CA4-2E5E873FD981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Coated </a:t>
          </a:r>
          <a:b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Zirconium</a:t>
          </a:r>
          <a:b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Alloys.</a:t>
          </a:r>
        </a:p>
      </dgm:t>
    </dgm:pt>
    <dgm:pt modelId="{4E3E8293-B682-4E35-A83D-E68A42013E63}" type="parTrans" cxnId="{4242074E-B8D5-47BF-9DF5-3074378BA924}">
      <dgm:prSet/>
      <dgm:spPr/>
      <dgm:t>
        <a:bodyPr/>
        <a:lstStyle/>
        <a:p>
          <a:endParaRPr lang="en-US"/>
        </a:p>
      </dgm:t>
    </dgm:pt>
    <dgm:pt modelId="{1E53E168-A42B-43DD-99EC-F3F062653882}" type="sibTrans" cxnId="{4242074E-B8D5-47BF-9DF5-3074378BA924}">
      <dgm:prSet/>
      <dgm:spPr/>
      <dgm:t>
        <a:bodyPr/>
        <a:lstStyle/>
        <a:p>
          <a:endParaRPr lang="en-US"/>
        </a:p>
      </dgm:t>
    </dgm:pt>
    <dgm:pt modelId="{39C1EED0-A37D-4A4B-A92B-460375D3FB20}">
      <dgm:prSet phldrT="[Text]"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FeCrAl </a:t>
          </a:r>
          <a:b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ALLoy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3D2084D7-0A27-4D52-9850-4EA7B028A943}" type="parTrans" cxnId="{1B2AE789-B80E-43CC-92C5-C0E6E4E2C1C5}">
      <dgm:prSet/>
      <dgm:spPr/>
      <dgm:t>
        <a:bodyPr/>
        <a:lstStyle/>
        <a:p>
          <a:endParaRPr lang="en-US"/>
        </a:p>
      </dgm:t>
    </dgm:pt>
    <dgm:pt modelId="{D18588C0-A5B6-4BC3-A354-CE3EA6D172ED}" type="sibTrans" cxnId="{1B2AE789-B80E-43CC-92C5-C0E6E4E2C1C5}">
      <dgm:prSet/>
      <dgm:spPr/>
      <dgm:t>
        <a:bodyPr/>
        <a:lstStyle/>
        <a:p>
          <a:endParaRPr lang="en-US"/>
        </a:p>
      </dgm:t>
    </dgm:pt>
    <dgm:pt modelId="{24CC8B5E-27D5-4A0C-ABA4-19A5B74498C8}" type="pres">
      <dgm:prSet presAssocID="{D0791095-E0BF-4E1D-AC41-4607960E8AE8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85E86775-6830-47C0-8F95-BBC03B22244D}" type="pres">
      <dgm:prSet presAssocID="{5EC197D8-9B94-4DC3-9685-2454FA8D4C7A}" presName="Parent" presStyleLbl="node1" presStyleIdx="0" presStyleCnt="2">
        <dgm:presLayoutVars>
          <dgm:chMax val="4"/>
          <dgm:chPref val="3"/>
        </dgm:presLayoutVars>
      </dgm:prSet>
      <dgm:spPr/>
    </dgm:pt>
    <dgm:pt modelId="{4003DFD6-EE0B-4075-B7CD-4067DE7B26A0}" type="pres">
      <dgm:prSet presAssocID="{954CBD35-FA66-48F9-9F92-1540C4465A64}" presName="Accent" presStyleLbl="node1" presStyleIdx="1" presStyleCnt="2"/>
      <dgm:spPr/>
    </dgm:pt>
    <dgm:pt modelId="{6514B00E-9864-4758-82F9-A8782D9E4450}" type="pres">
      <dgm:prSet presAssocID="{954CBD35-FA66-48F9-9F92-1540C4465A64}" presName="Image1" presStyleLbl="fgImgPlace1" presStyleIdx="0" presStyleCnt="3"/>
      <dgm:spPr/>
    </dgm:pt>
    <dgm:pt modelId="{1FE22971-CE05-49F6-8029-D075670FDDF9}" type="pres">
      <dgm:prSet presAssocID="{954CBD35-FA66-48F9-9F92-1540C4465A64}" presName="Child1" presStyleLbl="revTx" presStyleIdx="0" presStyleCnt="3" custScaleX="50110" custLinFactNeighborX="-78128" custLinFactNeighborY="-1669">
        <dgm:presLayoutVars>
          <dgm:chMax val="0"/>
          <dgm:chPref val="0"/>
          <dgm:bulletEnabled val="1"/>
        </dgm:presLayoutVars>
      </dgm:prSet>
      <dgm:spPr/>
    </dgm:pt>
    <dgm:pt modelId="{114617C6-C99B-4572-9C95-128784393F6A}" type="pres">
      <dgm:prSet presAssocID="{D675F797-EE9D-4F10-8CA4-2E5E873FD981}" presName="Image2" presStyleCnt="0"/>
      <dgm:spPr/>
    </dgm:pt>
    <dgm:pt modelId="{DACB8077-5F44-424E-94AC-E16D56AFB11A}" type="pres">
      <dgm:prSet presAssocID="{D675F797-EE9D-4F10-8CA4-2E5E873FD981}" presName="Image" presStyleLbl="fgImgPlace1" presStyleIdx="1" presStyleCnt="3"/>
      <dgm:spPr/>
    </dgm:pt>
    <dgm:pt modelId="{1388D141-B924-46EE-B531-F0D7E0D2A6BB}" type="pres">
      <dgm:prSet presAssocID="{D675F797-EE9D-4F10-8CA4-2E5E873FD981}" presName="Child2" presStyleLbl="revTx" presStyleIdx="1" presStyleCnt="3" custLinFactNeighborX="-68518" custLinFactNeighborY="344">
        <dgm:presLayoutVars>
          <dgm:chMax val="0"/>
          <dgm:chPref val="0"/>
          <dgm:bulletEnabled val="1"/>
        </dgm:presLayoutVars>
      </dgm:prSet>
      <dgm:spPr/>
    </dgm:pt>
    <dgm:pt modelId="{0E62A49E-DDFF-442F-BC3E-D2E527B4564B}" type="pres">
      <dgm:prSet presAssocID="{39C1EED0-A37D-4A4B-A92B-460375D3FB20}" presName="Image3" presStyleCnt="0"/>
      <dgm:spPr/>
    </dgm:pt>
    <dgm:pt modelId="{264336B6-E38B-4E52-96E3-CA85A02AD771}" type="pres">
      <dgm:prSet presAssocID="{39C1EED0-A37D-4A4B-A92B-460375D3FB20}" presName="Image" presStyleLbl="fgImgPlace1" presStyleIdx="2" presStyleCnt="3"/>
      <dgm:spPr/>
    </dgm:pt>
    <dgm:pt modelId="{B9808002-0FE6-46C5-BB20-D39FC5CB0C03}" type="pres">
      <dgm:prSet presAssocID="{39C1EED0-A37D-4A4B-A92B-460375D3FB20}" presName="Child3" presStyleLbl="revTx" presStyleIdx="2" presStyleCnt="3" custLinFactNeighborX="-63071" custLinFactNeighborY="5946">
        <dgm:presLayoutVars>
          <dgm:chMax val="0"/>
          <dgm:chPref val="0"/>
          <dgm:bulletEnabled val="1"/>
        </dgm:presLayoutVars>
      </dgm:prSet>
      <dgm:spPr/>
    </dgm:pt>
  </dgm:ptLst>
  <dgm:cxnLst>
    <dgm:cxn modelId="{16651D12-4106-4E73-81D8-58A9616F5009}" type="presOf" srcId="{954CBD35-FA66-48F9-9F92-1540C4465A64}" destId="{1FE22971-CE05-49F6-8029-D075670FDDF9}" srcOrd="0" destOrd="0" presId="urn:microsoft.com/office/officeart/2011/layout/RadialPictureList"/>
    <dgm:cxn modelId="{4242074E-B8D5-47BF-9DF5-3074378BA924}" srcId="{5EC197D8-9B94-4DC3-9685-2454FA8D4C7A}" destId="{D675F797-EE9D-4F10-8CA4-2E5E873FD981}" srcOrd="1" destOrd="0" parTransId="{4E3E8293-B682-4E35-A83D-E68A42013E63}" sibTransId="{1E53E168-A42B-43DD-99EC-F3F062653882}"/>
    <dgm:cxn modelId="{9E8B7A56-F1B3-4EE6-B603-0C7869EBB54A}" srcId="{D0791095-E0BF-4E1D-AC41-4607960E8AE8}" destId="{5EC197D8-9B94-4DC3-9685-2454FA8D4C7A}" srcOrd="0" destOrd="0" parTransId="{437AE8FC-4884-48A8-A125-BE3ACA1AE788}" sibTransId="{656B84DE-3DC2-4F4C-8094-44AA5D94F597}"/>
    <dgm:cxn modelId="{2A74D474-0981-47F7-A44D-9F0B94FD8668}" type="presOf" srcId="{D0791095-E0BF-4E1D-AC41-4607960E8AE8}" destId="{24CC8B5E-27D5-4A0C-ABA4-19A5B74498C8}" srcOrd="0" destOrd="0" presId="urn:microsoft.com/office/officeart/2011/layout/RadialPictureList"/>
    <dgm:cxn modelId="{1B2AE789-B80E-43CC-92C5-C0E6E4E2C1C5}" srcId="{5EC197D8-9B94-4DC3-9685-2454FA8D4C7A}" destId="{39C1EED0-A37D-4A4B-A92B-460375D3FB20}" srcOrd="2" destOrd="0" parTransId="{3D2084D7-0A27-4D52-9850-4EA7B028A943}" sibTransId="{D18588C0-A5B6-4BC3-A354-CE3EA6D172ED}"/>
    <dgm:cxn modelId="{0287B4A3-6183-4444-87CB-D42EAEB15BA1}" type="presOf" srcId="{39C1EED0-A37D-4A4B-A92B-460375D3FB20}" destId="{B9808002-0FE6-46C5-BB20-D39FC5CB0C03}" srcOrd="0" destOrd="0" presId="urn:microsoft.com/office/officeart/2011/layout/RadialPictureList"/>
    <dgm:cxn modelId="{33D19AE0-7B39-40C7-B614-BED9CE3D8699}" type="presOf" srcId="{D675F797-EE9D-4F10-8CA4-2E5E873FD981}" destId="{1388D141-B924-46EE-B531-F0D7E0D2A6BB}" srcOrd="0" destOrd="0" presId="urn:microsoft.com/office/officeart/2011/layout/RadialPictureList"/>
    <dgm:cxn modelId="{3E54A2EF-EB7A-4A9F-83C8-90DAAE3645DE}" srcId="{5EC197D8-9B94-4DC3-9685-2454FA8D4C7A}" destId="{954CBD35-FA66-48F9-9F92-1540C4465A64}" srcOrd="0" destOrd="0" parTransId="{F44F7F78-BA85-4D94-A2B7-8B3C6BB43C87}" sibTransId="{182B8C53-FCF1-4BFF-A816-DC1E64761EF8}"/>
    <dgm:cxn modelId="{241C82F6-5C69-4AE6-AC12-84CC4366388A}" type="presOf" srcId="{5EC197D8-9B94-4DC3-9685-2454FA8D4C7A}" destId="{85E86775-6830-47C0-8F95-BBC03B22244D}" srcOrd="0" destOrd="0" presId="urn:microsoft.com/office/officeart/2011/layout/RadialPictureList"/>
    <dgm:cxn modelId="{24A68844-85E4-469D-80CF-673EE02C553C}" type="presParOf" srcId="{24CC8B5E-27D5-4A0C-ABA4-19A5B74498C8}" destId="{85E86775-6830-47C0-8F95-BBC03B22244D}" srcOrd="0" destOrd="0" presId="urn:microsoft.com/office/officeart/2011/layout/RadialPictureList"/>
    <dgm:cxn modelId="{2BA1702F-F465-4D87-B8EF-7BC2883BA207}" type="presParOf" srcId="{24CC8B5E-27D5-4A0C-ABA4-19A5B74498C8}" destId="{4003DFD6-EE0B-4075-B7CD-4067DE7B26A0}" srcOrd="1" destOrd="0" presId="urn:microsoft.com/office/officeart/2011/layout/RadialPictureList"/>
    <dgm:cxn modelId="{D8266347-2958-4CF1-805B-BB2B35B82275}" type="presParOf" srcId="{24CC8B5E-27D5-4A0C-ABA4-19A5B74498C8}" destId="{6514B00E-9864-4758-82F9-A8782D9E4450}" srcOrd="2" destOrd="0" presId="urn:microsoft.com/office/officeart/2011/layout/RadialPictureList"/>
    <dgm:cxn modelId="{D4C7BF00-4FE0-4FC1-9107-F056936E60F4}" type="presParOf" srcId="{24CC8B5E-27D5-4A0C-ABA4-19A5B74498C8}" destId="{1FE22971-CE05-49F6-8029-D075670FDDF9}" srcOrd="3" destOrd="0" presId="urn:microsoft.com/office/officeart/2011/layout/RadialPictureList"/>
    <dgm:cxn modelId="{B30E3565-48B2-4DA2-A8BF-724AD87F036E}" type="presParOf" srcId="{24CC8B5E-27D5-4A0C-ABA4-19A5B74498C8}" destId="{114617C6-C99B-4572-9C95-128784393F6A}" srcOrd="4" destOrd="0" presId="urn:microsoft.com/office/officeart/2011/layout/RadialPictureList"/>
    <dgm:cxn modelId="{58DB50B4-F003-468B-AD90-4A50D08D4951}" type="presParOf" srcId="{114617C6-C99B-4572-9C95-128784393F6A}" destId="{DACB8077-5F44-424E-94AC-E16D56AFB11A}" srcOrd="0" destOrd="0" presId="urn:microsoft.com/office/officeart/2011/layout/RadialPictureList"/>
    <dgm:cxn modelId="{3FA19C67-EB52-4EF9-AD1C-FC30DDF83C44}" type="presParOf" srcId="{24CC8B5E-27D5-4A0C-ABA4-19A5B74498C8}" destId="{1388D141-B924-46EE-B531-F0D7E0D2A6BB}" srcOrd="5" destOrd="0" presId="urn:microsoft.com/office/officeart/2011/layout/RadialPictureList"/>
    <dgm:cxn modelId="{96A6FD3A-8B05-4CC8-AB6A-DE60454311A1}" type="presParOf" srcId="{24CC8B5E-27D5-4A0C-ABA4-19A5B74498C8}" destId="{0E62A49E-DDFF-442F-BC3E-D2E527B4564B}" srcOrd="6" destOrd="0" presId="urn:microsoft.com/office/officeart/2011/layout/RadialPictureList"/>
    <dgm:cxn modelId="{0EACDFAE-C895-4D8F-A4AA-DE8A15E58C56}" type="presParOf" srcId="{0E62A49E-DDFF-442F-BC3E-D2E527B4564B}" destId="{264336B6-E38B-4E52-96E3-CA85A02AD771}" srcOrd="0" destOrd="0" presId="urn:microsoft.com/office/officeart/2011/layout/RadialPictureList"/>
    <dgm:cxn modelId="{D5542ED2-D74A-4A11-AD05-2B282A4293AA}" type="presParOf" srcId="{24CC8B5E-27D5-4A0C-ABA4-19A5B74498C8}" destId="{B9808002-0FE6-46C5-BB20-D39FC5CB0C03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6775-6830-47C0-8F95-BBC03B22244D}">
      <dsp:nvSpPr>
        <dsp:cNvPr id="0" name=""/>
        <dsp:cNvSpPr/>
      </dsp:nvSpPr>
      <dsp:spPr>
        <a:xfrm>
          <a:off x="1156218" y="1075334"/>
          <a:ext cx="1933961" cy="1934057"/>
        </a:xfrm>
        <a:prstGeom prst="ellipse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ATF Cladding Concepts</a:t>
          </a:r>
        </a:p>
      </dsp:txBody>
      <dsp:txXfrm>
        <a:off x="1439440" y="1358570"/>
        <a:ext cx="1367517" cy="1367585"/>
      </dsp:txXfrm>
    </dsp:sp>
    <dsp:sp modelId="{4003DFD6-EE0B-4075-B7CD-4067DE7B26A0}">
      <dsp:nvSpPr>
        <dsp:cNvPr id="0" name=""/>
        <dsp:cNvSpPr/>
      </dsp:nvSpPr>
      <dsp:spPr>
        <a:xfrm>
          <a:off x="158902" y="0"/>
          <a:ext cx="3898548" cy="40640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4B00E-9864-4758-82F9-A8782D9E4450}">
      <dsp:nvSpPr>
        <dsp:cNvPr id="0" name=""/>
        <dsp:cNvSpPr/>
      </dsp:nvSpPr>
      <dsp:spPr>
        <a:xfrm>
          <a:off x="3029509" y="342595"/>
          <a:ext cx="1036030" cy="10363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22971-CE05-49F6-8029-D075670FDDF9}">
      <dsp:nvSpPr>
        <dsp:cNvPr id="0" name=""/>
        <dsp:cNvSpPr/>
      </dsp:nvSpPr>
      <dsp:spPr>
        <a:xfrm>
          <a:off x="3406599" y="342517"/>
          <a:ext cx="694908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SiC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06599" y="342517"/>
        <a:ext cx="694908" cy="1002995"/>
      </dsp:txXfrm>
    </dsp:sp>
    <dsp:sp modelId="{DACB8077-5F44-424E-94AC-E16D56AFB11A}">
      <dsp:nvSpPr>
        <dsp:cNvPr id="0" name=""/>
        <dsp:cNvSpPr/>
      </dsp:nvSpPr>
      <dsp:spPr>
        <a:xfrm>
          <a:off x="3429938" y="1521561"/>
          <a:ext cx="1036030" cy="10363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D141-B924-46EE-B531-F0D7E0D2A6BB}">
      <dsp:nvSpPr>
        <dsp:cNvPr id="0" name=""/>
        <dsp:cNvSpPr/>
      </dsp:nvSpPr>
      <dsp:spPr>
        <a:xfrm>
          <a:off x="3600145" y="1539642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Coated 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Zirconium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Alloys.</a:t>
          </a:r>
        </a:p>
      </dsp:txBody>
      <dsp:txXfrm>
        <a:off x="3600145" y="1539642"/>
        <a:ext cx="1386766" cy="1002995"/>
      </dsp:txXfrm>
    </dsp:sp>
    <dsp:sp modelId="{264336B6-E38B-4E52-96E3-CA85A02AD771}">
      <dsp:nvSpPr>
        <dsp:cNvPr id="0" name=""/>
        <dsp:cNvSpPr/>
      </dsp:nvSpPr>
      <dsp:spPr>
        <a:xfrm>
          <a:off x="3029509" y="2717190"/>
          <a:ext cx="1036030" cy="10363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08002-0FE6-46C5-BB20-D39FC5CB0C03}">
      <dsp:nvSpPr>
        <dsp:cNvPr id="0" name=""/>
        <dsp:cNvSpPr/>
      </dsp:nvSpPr>
      <dsp:spPr>
        <a:xfrm>
          <a:off x="3269475" y="2797961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FeCrAl </a:t>
          </a:r>
          <a:b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ALLoy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3269475" y="2797961"/>
        <a:ext cx="1386766" cy="1002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9fa6a6847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e9fa6a6847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1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32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9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94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5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3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B07DEDF-D8B4-4331-93F3-E5CDF6E3F90E}" type="datetime1">
              <a:rPr lang="en-US" smtClean="0"/>
              <a:t>3/1/22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457200" y="1710560"/>
            <a:ext cx="8229600" cy="288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6D2B3882-57EB-47BD-BF95-AC308AA62B03}" type="datetime1">
              <a:rPr lang="en-US" smtClean="0"/>
              <a:t>3/1/22</a:t>
            </a:fld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DD455D33-07EA-41CA-85B1-A06A5E3B1B01}" type="datetime1">
              <a:rPr lang="en-US" smtClean="0"/>
              <a:t>3/1/22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457200" y="1476377"/>
            <a:ext cx="4038600" cy="311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648200" y="1476377"/>
            <a:ext cx="4038600" cy="311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85EFC971-8BB7-4ED7-A4B5-B4240BD40A39}" type="datetime1">
              <a:rPr lang="en-US" smtClean="0"/>
              <a:t>3/1/22</a:t>
            </a:fld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C1993BE-ECB0-4D91-B48C-24F6E3D4E05C}" type="datetime1">
              <a:rPr lang="en-US" smtClean="0"/>
              <a:t>3/1/22</a:t>
            </a:fld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62DB0705-AC41-46EF-9584-7B66B616B850}" type="datetime1">
              <a:rPr lang="en-US" smtClean="0"/>
              <a:t>3/1/22</a:t>
            </a:fld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66D86C7F-F5C2-4508-836F-66984CD9DDF8}" type="datetime1">
              <a:rPr lang="en-US" smtClean="0"/>
              <a:t>3/1/22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3575050" y="204790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31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2"/>
          </p:nvPr>
        </p:nvSpPr>
        <p:spPr>
          <a:xfrm>
            <a:off x="457204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A9A013D1-BCEB-4AEC-B372-E1CD9B76B40B}" type="datetime1">
              <a:rPr lang="en-US" smtClean="0"/>
              <a:t>3/1/22</a:t>
            </a:fld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30BB886B-C235-4B7A-90AB-A7BF2609B358}" type="datetime1">
              <a:rPr lang="en-US" smtClean="0"/>
              <a:t>3/1/22</a:t>
            </a:fld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 rot="5400000">
            <a:off x="3408164" y="-684014"/>
            <a:ext cx="23276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47A5884C-07F2-4A27-B96E-3EC77149D963}" type="datetime1">
              <a:rPr lang="en-US" smtClean="0"/>
              <a:t>3/1/22</a:t>
            </a:fld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 rot="5400000">
            <a:off x="5463778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AAFB20D-3ABD-4E02-9143-862F4F5DAA74}" type="datetime1">
              <a:rPr lang="en-US" smtClean="0"/>
              <a:t>3/1/22</a:t>
            </a:fld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E9FE8FB0-512C-487D-81B6-EA4262FEE33A}" type="datetime1">
              <a:rPr lang="en-US" smtClean="0"/>
              <a:t>3/1/22</a:t>
            </a:fld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NE533-Paper Project- Spring 2022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" y="0"/>
            <a:ext cx="9152193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714704" y="1469231"/>
            <a:ext cx="7782034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and Critique of; Neutronics and fuel performance evaluation of accident tolerant FeCrAl Cladding under normal operation conditions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1371600" y="2697655"/>
            <a:ext cx="6400800" cy="186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NE533, Feb. 15, 2022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AF25B55-2122-4E72-B948-9D45A3F0549C}" type="datetime1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NE533-Paper Project- Spring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1077"/>
            <a:ext cx="8229600" cy="8012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Neutronic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Analysis.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3467172"/>
            <a:ext cx="8503920" cy="1166535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 will accumulate in the periphery. 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Spatial self-shielding of neutrons. 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Rim effects. </a:t>
            </a:r>
          </a:p>
          <a:p>
            <a:pPr marL="800100" lvl="1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due to harder neutron spectrum.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18" y="753893"/>
            <a:ext cx="6397164" cy="27432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DBD7DF-EBF6-4746-860B-664647193726}" type="datetime1">
              <a:rPr lang="en-US" smtClean="0"/>
              <a:t>3/1/22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NE533-Paper Project- Spring 2022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399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6249"/>
            <a:ext cx="8229600" cy="8012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Fuel Performance Analysis.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902" y="1596789"/>
            <a:ext cx="4230806" cy="1661613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BISON is used to model LWR nuclear fuel pin.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Oxidation rates are set to 0 for FeCrAl.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or irradiation creep for FeCrAl is currently not available.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time 3.2 y.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 convective boundary.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60" y="1349991"/>
            <a:ext cx="3478977" cy="27432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189FDF5-C97A-4428-9DE0-B2ED206F5BBF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047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6249"/>
            <a:ext cx="8229600" cy="8012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Fuel Performance Analysis Model.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39" y="1371600"/>
            <a:ext cx="7340820" cy="32004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3AAB1B-FE01-4881-8F91-CB3CD8E7AD61}" type="datetime1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388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23" y="451617"/>
            <a:ext cx="8229600" cy="37681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Burnup &amp; Average Fuel Temperature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923" y="3504050"/>
            <a:ext cx="7961035" cy="173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Because Fuel with FeCrAl has a slightly higher enrichment, the burnup at the same time is lower than fuel with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Zircaloy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cladding. </a:t>
            </a:r>
          </a:p>
          <a:p>
            <a:pPr marL="742950" lvl="1" indent="-285750"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FeCrAl has similar thermal conductivity but much higher specific heat capacity compared with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Zircaloy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This explains the lower average fuel temperature for FeCrAl with Creep.  </a:t>
            </a:r>
          </a:p>
          <a:p>
            <a:pPr marL="742950" lvl="1" indent="-285750"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Critique!!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58" y="828436"/>
            <a:ext cx="6827083" cy="2743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BE6F5FB-208C-44B4-93B2-BA8690D14620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6389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23" y="533504"/>
            <a:ext cx="8229600" cy="37681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Fission gas produced &amp; released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923" y="3645354"/>
            <a:ext cx="7961035" cy="841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 FeCrAl cases have lower burnup at a given time, they have higher fission gas production at a given burnup. 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FeCrAl with no creep, higher temperature, higher gas release.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24" y="949761"/>
            <a:ext cx="6164317" cy="2743200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A90EAD8-B12D-46AC-8F77-FE60A5996395}" type="datetime1">
              <a:rPr lang="en-US" smtClean="0"/>
              <a:t>3/1/22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932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23" y="533504"/>
            <a:ext cx="8229600" cy="37681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Volume &amp; Plenum Pressure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2486" y="3932936"/>
            <a:ext cx="7961035" cy="78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FeCrAl, smaller internal volume, larger gab.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FeCrAl+ no creep, nothing to compensate densification, higher temperatures, more fission gas release.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84" y="1050029"/>
            <a:ext cx="6442278" cy="2743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62DDB4E-11C7-44E7-A76B-207633853D3B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515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23" y="533504"/>
            <a:ext cx="8229600" cy="37681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Axial Temperature and Displacement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2607" y="3857910"/>
            <a:ext cx="79610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the increase of Burn up, the axial temperature difference decrease. </a:t>
            </a:r>
          </a:p>
          <a:p>
            <a:pPr marL="742950" lvl="1" indent="-285750"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Axial temperature profile is flattened for FeCrAl with no creep </a:t>
            </a: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displacement is lowest at medium to high burnup.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85" y="1114710"/>
            <a:ext cx="5845691" cy="2743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FEE47F-EC44-43BC-9D01-E6DA8D989408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277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23" y="533504"/>
            <a:ext cx="8229600" cy="37681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Radial Temperature and Displacement Distribution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614" y="3949995"/>
            <a:ext cx="7961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Radial Displacement.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08" y="1117623"/>
            <a:ext cx="6361944" cy="2743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588F22A-6187-4495-8CB2-3361B1AB0B22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177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23" y="533504"/>
            <a:ext cx="8229600" cy="37681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Radial Power Factor &amp; Pu number density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986" y="3731631"/>
            <a:ext cx="796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Rim Effect.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Generation and temperature distribution.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42" y="988431"/>
            <a:ext cx="6094562" cy="2743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9D9C20A-0274-4038-A41A-CE722AFA9141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7972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23" y="533504"/>
            <a:ext cx="8229600" cy="37681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Hoop Stress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683" y="1940464"/>
            <a:ext cx="4510123" cy="179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FeCrAl with no creep, has much larger hoop stress!.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Related to the creep behavior of the cladding!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Creeping inward, gab size decrease!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Critique!!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312" y="1236984"/>
            <a:ext cx="4487211" cy="32004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78F0877-4CFC-49F6-BFE4-974F647E56E1}" type="datetime1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872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419" y="603523"/>
            <a:ext cx="8229600" cy="465927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738" y="1217579"/>
            <a:ext cx="8309113" cy="222135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Thermal-Physical Properties.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Neutronic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Performance Analysis.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ADCB61-CC21-4247-B5E3-F264E6625112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125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5085"/>
            <a:ext cx="8229600" cy="37681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Gab Size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415" y="1153241"/>
            <a:ext cx="5548278" cy="3409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83251"/>
            <a:ext cx="4510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nodes at the pellet surface.</a:t>
            </a:r>
          </a:p>
          <a:p>
            <a:pPr marL="285750" lvl="5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1 is at height 0.012m. Center of first pellet. </a:t>
            </a:r>
          </a:p>
          <a:p>
            <a:pPr marL="285750" lvl="5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2 is at height 0.07m. Center of fifth pellet.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199" y="2664240"/>
            <a:ext cx="45101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beginning, rapid decrease.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Fuel densification, swelling, thermal expansion and Creep.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Closure time for FeCrAl.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Critique!!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5876E37-F4AF-476B-ACA7-597CC30446AE}" type="datetime1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457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78" y="1859829"/>
            <a:ext cx="8229600" cy="801290"/>
          </a:xfrm>
        </p:spPr>
        <p:txBody>
          <a:bodyPr/>
          <a:lstStyle/>
          <a:p>
            <a:r>
              <a:rPr lang="en-US" dirty="0"/>
              <a:t>Questions 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41605F6-9BB6-45B3-9EB4-25E97ACECA0D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816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9203"/>
            <a:ext cx="8229600" cy="80129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9552"/>
            <a:ext cx="8229600" cy="3215072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2709" y="1103229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Fukushima Nuclear Accident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442" y="1983411"/>
            <a:ext cx="2170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Accident Investigation</a:t>
            </a:r>
          </a:p>
        </p:txBody>
      </p:sp>
      <p:sp>
        <p:nvSpPr>
          <p:cNvPr id="8" name="Graphic 26" descr="Arrow: Clockwise curve with solid fill">
            <a:extLst>
              <a:ext uri="{FF2B5EF4-FFF2-40B4-BE49-F238E27FC236}">
                <a16:creationId xmlns:a16="http://schemas.microsoft.com/office/drawing/2014/main" id="{5BB1610B-805E-429E-90A0-DBDD67A6338D}"/>
              </a:ext>
            </a:extLst>
          </p:cNvPr>
          <p:cNvSpPr/>
          <p:nvPr/>
        </p:nvSpPr>
        <p:spPr>
          <a:xfrm rot="10607152">
            <a:off x="1799840" y="1473289"/>
            <a:ext cx="139993" cy="455553"/>
          </a:xfrm>
          <a:custGeom>
            <a:avLst/>
            <a:gdLst>
              <a:gd name="connsiteX0" fmla="*/ 552450 w 552450"/>
              <a:gd name="connsiteY0" fmla="*/ 704876 h 704876"/>
              <a:gd name="connsiteX1" fmla="*/ 323850 w 552450"/>
              <a:gd name="connsiteY1" fmla="*/ 228626 h 704876"/>
              <a:gd name="connsiteX2" fmla="*/ 457200 w 552450"/>
              <a:gd name="connsiteY2" fmla="*/ 228626 h 704876"/>
              <a:gd name="connsiteX3" fmla="*/ 228600 w 552450"/>
              <a:gd name="connsiteY3" fmla="*/ 26 h 704876"/>
              <a:gd name="connsiteX4" fmla="*/ 0 w 552450"/>
              <a:gd name="connsiteY4" fmla="*/ 228626 h 704876"/>
              <a:gd name="connsiteX5" fmla="*/ 123825 w 552450"/>
              <a:gd name="connsiteY5" fmla="*/ 228626 h 704876"/>
              <a:gd name="connsiteX6" fmla="*/ 552450 w 552450"/>
              <a:gd name="connsiteY6" fmla="*/ 704876 h 70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704876">
                <a:moveTo>
                  <a:pt x="552450" y="704876"/>
                </a:moveTo>
                <a:cubicBezTo>
                  <a:pt x="552450" y="704876"/>
                  <a:pt x="323850" y="633439"/>
                  <a:pt x="323850" y="228626"/>
                </a:cubicBezTo>
                <a:lnTo>
                  <a:pt x="457200" y="228626"/>
                </a:lnTo>
                <a:lnTo>
                  <a:pt x="228600" y="26"/>
                </a:lnTo>
                <a:cubicBezTo>
                  <a:pt x="228600" y="-2831"/>
                  <a:pt x="0" y="228626"/>
                  <a:pt x="0" y="228626"/>
                </a:cubicBezTo>
                <a:lnTo>
                  <a:pt x="123825" y="228626"/>
                </a:lnTo>
                <a:cubicBezTo>
                  <a:pt x="123825" y="229579"/>
                  <a:pt x="159068" y="615341"/>
                  <a:pt x="552450" y="704876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26" descr="Arrow: Clockwise curve with solid fill">
            <a:extLst>
              <a:ext uri="{FF2B5EF4-FFF2-40B4-BE49-F238E27FC236}">
                <a16:creationId xmlns:a16="http://schemas.microsoft.com/office/drawing/2014/main" id="{5BB1610B-805E-429E-90A0-DBDD67A6338D}"/>
              </a:ext>
            </a:extLst>
          </p:cNvPr>
          <p:cNvSpPr/>
          <p:nvPr/>
        </p:nvSpPr>
        <p:spPr>
          <a:xfrm rot="10607152">
            <a:off x="1858220" y="2333589"/>
            <a:ext cx="139993" cy="455553"/>
          </a:xfrm>
          <a:custGeom>
            <a:avLst/>
            <a:gdLst>
              <a:gd name="connsiteX0" fmla="*/ 552450 w 552450"/>
              <a:gd name="connsiteY0" fmla="*/ 704876 h 704876"/>
              <a:gd name="connsiteX1" fmla="*/ 323850 w 552450"/>
              <a:gd name="connsiteY1" fmla="*/ 228626 h 704876"/>
              <a:gd name="connsiteX2" fmla="*/ 457200 w 552450"/>
              <a:gd name="connsiteY2" fmla="*/ 228626 h 704876"/>
              <a:gd name="connsiteX3" fmla="*/ 228600 w 552450"/>
              <a:gd name="connsiteY3" fmla="*/ 26 h 704876"/>
              <a:gd name="connsiteX4" fmla="*/ 0 w 552450"/>
              <a:gd name="connsiteY4" fmla="*/ 228626 h 704876"/>
              <a:gd name="connsiteX5" fmla="*/ 123825 w 552450"/>
              <a:gd name="connsiteY5" fmla="*/ 228626 h 704876"/>
              <a:gd name="connsiteX6" fmla="*/ 552450 w 552450"/>
              <a:gd name="connsiteY6" fmla="*/ 704876 h 70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704876">
                <a:moveTo>
                  <a:pt x="552450" y="704876"/>
                </a:moveTo>
                <a:cubicBezTo>
                  <a:pt x="552450" y="704876"/>
                  <a:pt x="323850" y="633439"/>
                  <a:pt x="323850" y="228626"/>
                </a:cubicBezTo>
                <a:lnTo>
                  <a:pt x="457200" y="228626"/>
                </a:lnTo>
                <a:lnTo>
                  <a:pt x="228600" y="26"/>
                </a:lnTo>
                <a:cubicBezTo>
                  <a:pt x="228600" y="-2831"/>
                  <a:pt x="0" y="228626"/>
                  <a:pt x="0" y="228626"/>
                </a:cubicBezTo>
                <a:lnTo>
                  <a:pt x="123825" y="228626"/>
                </a:lnTo>
                <a:cubicBezTo>
                  <a:pt x="123825" y="229579"/>
                  <a:pt x="159068" y="615341"/>
                  <a:pt x="552450" y="704876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25888" y="2826887"/>
            <a:ext cx="203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Zircaloy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Oxidation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Hydrogen Production</a:t>
            </a:r>
          </a:p>
        </p:txBody>
      </p:sp>
      <p:sp>
        <p:nvSpPr>
          <p:cNvPr id="11" name="Graphic 26" descr="Arrow: Clockwise curve with solid fill">
            <a:extLst>
              <a:ext uri="{FF2B5EF4-FFF2-40B4-BE49-F238E27FC236}">
                <a16:creationId xmlns:a16="http://schemas.microsoft.com/office/drawing/2014/main" id="{5BB1610B-805E-429E-90A0-DBDD67A6338D}"/>
              </a:ext>
            </a:extLst>
          </p:cNvPr>
          <p:cNvSpPr/>
          <p:nvPr/>
        </p:nvSpPr>
        <p:spPr>
          <a:xfrm rot="10607152">
            <a:off x="1874568" y="3426687"/>
            <a:ext cx="139993" cy="455553"/>
          </a:xfrm>
          <a:custGeom>
            <a:avLst/>
            <a:gdLst>
              <a:gd name="connsiteX0" fmla="*/ 552450 w 552450"/>
              <a:gd name="connsiteY0" fmla="*/ 704876 h 704876"/>
              <a:gd name="connsiteX1" fmla="*/ 323850 w 552450"/>
              <a:gd name="connsiteY1" fmla="*/ 228626 h 704876"/>
              <a:gd name="connsiteX2" fmla="*/ 457200 w 552450"/>
              <a:gd name="connsiteY2" fmla="*/ 228626 h 704876"/>
              <a:gd name="connsiteX3" fmla="*/ 228600 w 552450"/>
              <a:gd name="connsiteY3" fmla="*/ 26 h 704876"/>
              <a:gd name="connsiteX4" fmla="*/ 0 w 552450"/>
              <a:gd name="connsiteY4" fmla="*/ 228626 h 704876"/>
              <a:gd name="connsiteX5" fmla="*/ 123825 w 552450"/>
              <a:gd name="connsiteY5" fmla="*/ 228626 h 704876"/>
              <a:gd name="connsiteX6" fmla="*/ 552450 w 552450"/>
              <a:gd name="connsiteY6" fmla="*/ 704876 h 704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704876">
                <a:moveTo>
                  <a:pt x="552450" y="704876"/>
                </a:moveTo>
                <a:cubicBezTo>
                  <a:pt x="552450" y="704876"/>
                  <a:pt x="323850" y="633439"/>
                  <a:pt x="323850" y="228626"/>
                </a:cubicBezTo>
                <a:lnTo>
                  <a:pt x="457200" y="228626"/>
                </a:lnTo>
                <a:lnTo>
                  <a:pt x="228600" y="26"/>
                </a:lnTo>
                <a:cubicBezTo>
                  <a:pt x="228600" y="-2831"/>
                  <a:pt x="0" y="228626"/>
                  <a:pt x="0" y="228626"/>
                </a:cubicBezTo>
                <a:lnTo>
                  <a:pt x="123825" y="228626"/>
                </a:lnTo>
                <a:cubicBezTo>
                  <a:pt x="123825" y="229579"/>
                  <a:pt x="159068" y="615341"/>
                  <a:pt x="552450" y="704876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7310" y="3890451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Need to replace Zirconium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alloys with ATF cladding.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237614017"/>
              </p:ext>
            </p:extLst>
          </p:nvPr>
        </p:nvGraphicFramePr>
        <p:xfrm>
          <a:off x="3796025" y="8266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9AC07EE-3559-4574-87B1-4BC2998706FB}" type="datetime1">
              <a:rPr lang="en-US" smtClean="0"/>
              <a:t>3/1/22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262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6249"/>
            <a:ext cx="8229600" cy="8012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Thermal-Physical Properties.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36" y="1424394"/>
            <a:ext cx="6775987" cy="2743200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721BF4C-E64D-4FE8-AEF0-6E9070957A65}" type="datetime1">
              <a:rPr lang="en-US" smtClean="0"/>
              <a:t>3/1/22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516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6249"/>
            <a:ext cx="8229600" cy="8012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Thermal-Physical Properties.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970" y="1520231"/>
            <a:ext cx="6518146" cy="27432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C11F8C-1834-45C8-A3EF-E839506D9EB1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825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6249"/>
            <a:ext cx="8229600" cy="8012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Thermal-Physical Properties.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16" y="1317052"/>
            <a:ext cx="7108470" cy="3200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6781CED-7715-486E-8FE6-13D3E2C85340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128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6249"/>
            <a:ext cx="8229600" cy="8012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Neutronic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Analysis.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99" y="1620397"/>
            <a:ext cx="5022161" cy="1902705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confirm results reported by George et al (2015).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George et al (2015) used SCALE/TRITON. 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Optimized design, (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Terrani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2013). 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Higher strength allow reduction in thickness.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Increase enrichment by 0.16% to meet life time requirements. 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Critique.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60" y="1146411"/>
            <a:ext cx="3214412" cy="36576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822F81E-1109-4606-8958-62A23F9ED601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864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6249"/>
            <a:ext cx="8229600" cy="8012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Neutronic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Analysis Model.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99" y="1620397"/>
            <a:ext cx="4040301" cy="2554038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PWR single assembly based on Westinghouse design.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17*17 grid.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264 fuel pin. 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 guide tube. 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44" y="1335032"/>
            <a:ext cx="3949563" cy="32004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DC60C4-BEEB-48D9-AEEC-9FF2721A999D}" type="datetime1">
              <a:rPr lang="en-US" smtClean="0"/>
              <a:t>3/1/22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8910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6249"/>
            <a:ext cx="8229600" cy="80129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Neutronic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Analysis.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99" y="1620397"/>
            <a:ext cx="3873323" cy="1902705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suggested design is able to maintain the PWR cycle length. 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the depletion region, increase of reactivity with FeCrAl.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Accumulation of Pu at the EOL. 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Critique.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47" y="1106342"/>
            <a:ext cx="4400992" cy="365760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A3D86AE-1249-454F-87E4-5593D60BE9AB}" type="datetime1">
              <a:rPr lang="en-US" smtClean="0"/>
              <a:t>3/1/22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NE533-Paper Project- Spring 2022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5154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687</Words>
  <Application>Microsoft Macintosh PowerPoint</Application>
  <PresentationFormat>On-screen Show (16:9)</PresentationFormat>
  <Paragraphs>147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 New Roman</vt:lpstr>
      <vt:lpstr>Wingdings</vt:lpstr>
      <vt:lpstr>Simple Light</vt:lpstr>
      <vt:lpstr>1_NCStateU-horizontal-left-logo</vt:lpstr>
      <vt:lpstr>Summary and Critique of; Neutronics and fuel performance evaluation of accident tolerant FeCrAl Cladding under normal operation conditions</vt:lpstr>
      <vt:lpstr>Contents</vt:lpstr>
      <vt:lpstr>Why?</vt:lpstr>
      <vt:lpstr>Thermal-Physical Properties. </vt:lpstr>
      <vt:lpstr>Thermal-Physical Properties. </vt:lpstr>
      <vt:lpstr>Thermal-Physical Properties. </vt:lpstr>
      <vt:lpstr>Neutronic Analysis. </vt:lpstr>
      <vt:lpstr>Neutronic Analysis Model. </vt:lpstr>
      <vt:lpstr>Neutronic Analysis. </vt:lpstr>
      <vt:lpstr>Neutronic Analysis. </vt:lpstr>
      <vt:lpstr>Fuel Performance Analysis. </vt:lpstr>
      <vt:lpstr>Fuel Performance Analysis Model. </vt:lpstr>
      <vt:lpstr>Burnup &amp; Average Fuel Temperature</vt:lpstr>
      <vt:lpstr>Fission gas produced &amp; released</vt:lpstr>
      <vt:lpstr>Internal Volume &amp; Plenum Pressure</vt:lpstr>
      <vt:lpstr>Axial Temperature and Displacement Distribution</vt:lpstr>
      <vt:lpstr>Radial Temperature and Displacement Distribution</vt:lpstr>
      <vt:lpstr>Radial Power Factor &amp; Pu number density</vt:lpstr>
      <vt:lpstr>Hoop Stress</vt:lpstr>
      <vt:lpstr>Gab Size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and Critique of; Neutronics and fuel performance evaluation of accident tolerant FeCrAl Cladding under normal operation conditions</dc:title>
  <cp:lastModifiedBy>Benjamin W. Beeler</cp:lastModifiedBy>
  <cp:revision>16</cp:revision>
  <dcterms:modified xsi:type="dcterms:W3CDTF">2022-03-01T15:44:00Z</dcterms:modified>
</cp:coreProperties>
</file>